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8"/>
  </p:notesMasterIdLst>
  <p:sldIdLst>
    <p:sldId id="442" r:id="rId2"/>
    <p:sldId id="443" r:id="rId3"/>
    <p:sldId id="423" r:id="rId4"/>
    <p:sldId id="412" r:id="rId5"/>
    <p:sldId id="445" r:id="rId6"/>
    <p:sldId id="444" r:id="rId7"/>
    <p:sldId id="446" r:id="rId8"/>
    <p:sldId id="428" r:id="rId9"/>
    <p:sldId id="429" r:id="rId10"/>
    <p:sldId id="430" r:id="rId11"/>
    <p:sldId id="463" r:id="rId12"/>
    <p:sldId id="431" r:id="rId13"/>
    <p:sldId id="449" r:id="rId14"/>
    <p:sldId id="450" r:id="rId15"/>
    <p:sldId id="448" r:id="rId16"/>
    <p:sldId id="447" r:id="rId17"/>
    <p:sldId id="453" r:id="rId18"/>
    <p:sldId id="454" r:id="rId19"/>
    <p:sldId id="434" r:id="rId20"/>
    <p:sldId id="455" r:id="rId21"/>
    <p:sldId id="456" r:id="rId22"/>
    <p:sldId id="457" r:id="rId23"/>
    <p:sldId id="458" r:id="rId24"/>
    <p:sldId id="459" r:id="rId25"/>
    <p:sldId id="460" r:id="rId26"/>
    <p:sldId id="462" r:id="rId27"/>
    <p:sldId id="435" r:id="rId28"/>
    <p:sldId id="436" r:id="rId29"/>
    <p:sldId id="464" r:id="rId30"/>
    <p:sldId id="465" r:id="rId31"/>
    <p:sldId id="437" r:id="rId32"/>
    <p:sldId id="438" r:id="rId33"/>
    <p:sldId id="439" r:id="rId34"/>
    <p:sldId id="440" r:id="rId35"/>
    <p:sldId id="441" r:id="rId36"/>
    <p:sldId id="452" r:id="rId3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b="1" kern="1200">
        <a:solidFill>
          <a:schemeClr val="bg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b="1" kern="1200">
        <a:solidFill>
          <a:schemeClr val="bg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b="1" kern="1200">
        <a:solidFill>
          <a:schemeClr val="bg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b="1" kern="1200">
        <a:solidFill>
          <a:schemeClr val="bg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DDDDDD"/>
    <a:srgbClr val="CC3300"/>
    <a:srgbClr val="FFCC66"/>
    <a:srgbClr val="99FF33"/>
    <a:srgbClr val="33CCFF"/>
    <a:srgbClr val="66CCFF"/>
    <a:srgbClr val="5F5F5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98" autoAdjust="0"/>
    <p:restoredTop sz="96296" autoAdjust="0"/>
  </p:normalViewPr>
  <p:slideViewPr>
    <p:cSldViewPr>
      <p:cViewPr varScale="1">
        <p:scale>
          <a:sx n="68" d="100"/>
          <a:sy n="68" d="100"/>
        </p:scale>
        <p:origin x="-1152" y="-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96" d="100"/>
          <a:sy n="96" d="100"/>
        </p:scale>
        <p:origin x="-426" y="-11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B6B1D2A-6344-4B71-8395-3D26E120CC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 smtClean="0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D9FCE18-B98F-4188-80DF-F7337DD94E0C}" type="slidenum">
              <a:rPr lang="en-US" smtClean="0"/>
              <a:pPr/>
              <a:t>5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B7F44F-29F1-4ADF-9ED3-0DBE551863B5}" type="slidenum">
              <a:rPr lang="pt-BR" smtClean="0"/>
              <a:pPr/>
              <a:t>6</a:t>
            </a:fld>
            <a:endParaRPr lang="pt-BR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DCA9BD-CAED-455D-BFDA-DB11C3FEAD61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 smtClean="0"/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DE8B23E-3EA6-433B-9FED-5C9B8A41E7E7}" type="slidenum">
              <a:rPr lang="en-US" smtClean="0"/>
              <a:pPr/>
              <a:t>16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E1BE6A-3952-4E47-B867-338E5EAD3883}" type="slidenum">
              <a:rPr lang="pt-BR" smtClean="0"/>
              <a:pPr/>
              <a:t>36</a:t>
            </a:fld>
            <a:endParaRPr lang="pt-BR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65393-2F37-482B-BFAA-E8E0AEBC8A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67EB7D-0A80-431F-8713-A17D09C7BE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5900" y="158750"/>
            <a:ext cx="2120900" cy="59674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3200" y="158750"/>
            <a:ext cx="6210300" cy="596741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B53D3C-72BD-4F8B-9E23-5312899702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58750"/>
            <a:ext cx="7996238" cy="3254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5C4E4B-32A7-44A0-9707-A47B10BDDB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40C7A7-FBA6-4F33-B33E-ECA906185B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89F8D4-FE0E-4546-9D00-24D9F682E7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C55CBA-285C-4668-BE5D-BD431583D7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A1732-88EC-4FD4-AF69-6346EC4F5D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A67A4E-7E80-4754-9710-61EDF14763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1EF205-3EED-46EA-B9B8-C17266A1A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363C92-DEFA-4AB1-BB60-C8D0BE1C7E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BC10E4-1A45-4C4D-B1DE-EB20CE5C5F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ckground_sk1b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</p:pic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9525" y="323850"/>
            <a:ext cx="9144000" cy="303213"/>
          </a:xfrm>
          <a:prstGeom prst="rect">
            <a:avLst/>
          </a:prstGeom>
          <a:solidFill>
            <a:schemeClr val="tx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0" y="0"/>
            <a:ext cx="9144000" cy="331788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rgbClr val="363636">
                  <a:alpha val="46001"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8902" name="Rectangle 6"/>
          <p:cNvSpPr>
            <a:spLocks noChangeArrowheads="1"/>
          </p:cNvSpPr>
          <p:nvPr/>
        </p:nvSpPr>
        <p:spPr bwMode="auto">
          <a:xfrm>
            <a:off x="230188" y="6711950"/>
            <a:ext cx="7599362" cy="26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80000"/>
              </a:lnSpc>
              <a:spcBef>
                <a:spcPct val="50000"/>
              </a:spcBef>
              <a:defRPr/>
            </a:pPr>
            <a:r>
              <a:rPr lang="en-US" sz="600" b="0">
                <a:cs typeface="Arial" charset="0"/>
              </a:rPr>
              <a:t>MOTOROLA and the Stylized M Logo are registered in the US Patent and Trademark Office. All other product or service names are the property of their respective owners.  © Motorola, Inc. 2008.</a:t>
            </a:r>
            <a:r>
              <a:rPr lang="en-US" sz="600" i="1">
                <a:cs typeface="Arial" charset="0"/>
              </a:rPr>
              <a:t>  </a:t>
            </a:r>
            <a:endParaRPr lang="en-US" sz="1700" i="1">
              <a:cs typeface="Arial" charset="0"/>
            </a:endParaRPr>
          </a:p>
        </p:txBody>
      </p:sp>
      <p:sp>
        <p:nvSpPr>
          <p:cNvPr id="208904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6488" y="6659563"/>
            <a:ext cx="26035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 b="0"/>
            </a:lvl1pPr>
          </a:lstStyle>
          <a:p>
            <a:pPr>
              <a:defRPr/>
            </a:pPr>
            <a:fld id="{2F3FB5E3-F985-452B-A046-15BE039979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15" descr="moto_logo_aqua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8521700" y="120650"/>
            <a:ext cx="419100" cy="41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2" name="Rectangle 16"/>
          <p:cNvSpPr>
            <a:spLocks noGrp="1" noChangeArrowheads="1"/>
          </p:cNvSpPr>
          <p:nvPr>
            <p:ph type="title"/>
          </p:nvPr>
        </p:nvSpPr>
        <p:spPr bwMode="auto">
          <a:xfrm>
            <a:off x="203200" y="158750"/>
            <a:ext cx="7996238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rgbClr val="00CCFF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57C9E4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1200">
          <a:solidFill>
            <a:srgbClr val="57C9E4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  <a:cs typeface="Arial" charset="0"/>
              </a:rPr>
              <a:t>APX 2000</a:t>
            </a:r>
            <a:br>
              <a:rPr lang="en-US" smtClean="0">
                <a:solidFill>
                  <a:schemeClr val="bg1"/>
                </a:solidFill>
                <a:cs typeface="Arial" charset="0"/>
              </a:rPr>
            </a:br>
            <a:r>
              <a:rPr lang="en-US" smtClean="0">
                <a:solidFill>
                  <a:schemeClr val="bg1"/>
                </a:solidFill>
                <a:cs typeface="Arial" charset="0"/>
              </a:rPr>
              <a:t>Treinamento de programação e operação do rádio digital</a:t>
            </a:r>
            <a:endParaRPr lang="en-US" smtClean="0">
              <a:solidFill>
                <a:schemeClr val="bg1"/>
              </a:solidFill>
            </a:endParaRP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205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BFB84D98-1BFB-498D-BAAC-792E04CEA9AC}" type="slidenum">
              <a:rPr lang="en-US" smtClean="0"/>
              <a:pPr/>
              <a:t>1</a:t>
            </a:fld>
            <a:endParaRPr lang="en-US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Abrindo um Arquivo</a:t>
            </a:r>
            <a:endParaRPr lang="en-US" smtClean="0"/>
          </a:p>
        </p:txBody>
      </p:sp>
      <p:sp>
        <p:nvSpPr>
          <p:cNvPr id="1126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D5907C4-2C9B-45C4-AAD0-8F9F088F4E26}" type="slidenum">
              <a:rPr lang="en-US" smtClean="0"/>
              <a:pPr/>
              <a:t>10</a:t>
            </a:fld>
            <a:endParaRPr lang="en-US" smtClean="0"/>
          </a:p>
        </p:txBody>
      </p:sp>
      <p:pic>
        <p:nvPicPr>
          <p:cNvPr id="6" name="Content Placeholder 5" descr="ScreenHunter_02 Nov. 27 17.14.gif"/>
          <p:cNvPicPr preferRelativeResize="0"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3898" y="609600"/>
            <a:ext cx="9097800" cy="6027599"/>
          </a:xfrm>
        </p:spPr>
      </p:pic>
      <p:sp>
        <p:nvSpPr>
          <p:cNvPr id="8" name="Oval 7"/>
          <p:cNvSpPr/>
          <p:nvPr/>
        </p:nvSpPr>
        <p:spPr bwMode="auto">
          <a:xfrm>
            <a:off x="76200" y="3581400"/>
            <a:ext cx="1981200" cy="476071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Lendo um Rádio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40C7A7-FBA6-4F33-B33E-ECA906185B5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2050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00" y="609600"/>
            <a:ext cx="9097200" cy="5913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Visualização Árvore</a:t>
            </a:r>
            <a:endParaRPr lang="en-US" smtClean="0"/>
          </a:p>
        </p:txBody>
      </p:sp>
      <p:sp>
        <p:nvSpPr>
          <p:cNvPr id="1229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AA2D28BA-3546-40F5-8BC9-0BD48695952E}" type="slidenum">
              <a:rPr lang="en-US" smtClean="0"/>
              <a:pPr/>
              <a:t>12</a:t>
            </a:fld>
            <a:endParaRPr lang="en-US" smtClean="0"/>
          </a:p>
        </p:txBody>
      </p:sp>
      <p:pic>
        <p:nvPicPr>
          <p:cNvPr id="3074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00" y="608400"/>
            <a:ext cx="9097200" cy="59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 preferRelativeResize="0"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7600" y="3430800"/>
            <a:ext cx="4420800" cy="328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8" name="Picture 2"/>
          <p:cNvPicPr>
            <a:picLocks noGrp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" y="914400"/>
            <a:ext cx="4420800" cy="328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Função Buscar – Encontra um Campo Específico</a:t>
            </a:r>
            <a:endParaRPr lang="en-US" smtClean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F8B03FC7-BB6F-411A-9130-AA55F59510E1}" type="slidenum">
              <a:rPr lang="en-US" smtClean="0"/>
              <a:pPr/>
              <a:t>13</a:t>
            </a:fld>
            <a:endParaRPr lang="en-US" smtClean="0"/>
          </a:p>
        </p:txBody>
      </p:sp>
      <p:sp>
        <p:nvSpPr>
          <p:cNvPr id="14343" name="Rectangle 5"/>
          <p:cNvSpPr>
            <a:spLocks noChangeArrowheads="1"/>
          </p:cNvSpPr>
          <p:nvPr/>
        </p:nvSpPr>
        <p:spPr bwMode="auto">
          <a:xfrm>
            <a:off x="990600" y="1143000"/>
            <a:ext cx="838200" cy="3048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4" name="Rectangle 6"/>
          <p:cNvSpPr>
            <a:spLocks noChangeArrowheads="1"/>
          </p:cNvSpPr>
          <p:nvPr/>
        </p:nvSpPr>
        <p:spPr bwMode="auto">
          <a:xfrm>
            <a:off x="5410200" y="5715000"/>
            <a:ext cx="3581400" cy="7620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5" name="AutoShape 7"/>
          <p:cNvSpPr>
            <a:spLocks noChangeArrowheads="1"/>
          </p:cNvSpPr>
          <p:nvPr/>
        </p:nvSpPr>
        <p:spPr bwMode="auto">
          <a:xfrm rot="2117976">
            <a:off x="4191000" y="3581400"/>
            <a:ext cx="762000" cy="5334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6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Ler / Escrever no Dispositivo – Carrega o codeplug  </a:t>
            </a:r>
            <a:endParaRPr lang="en-US" smtClean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F6AEC4C-A4FA-4730-BCD2-127AD0615F4B}" type="slidenum">
              <a:rPr lang="en-US" smtClean="0"/>
              <a:pPr/>
              <a:t>14</a:t>
            </a:fld>
            <a:endParaRPr lang="en-US" smtClean="0"/>
          </a:p>
        </p:txBody>
      </p:sp>
      <p:sp>
        <p:nvSpPr>
          <p:cNvPr id="15365" name="Rectangle 6"/>
          <p:cNvSpPr>
            <a:spLocks noChangeArrowheads="1"/>
          </p:cNvSpPr>
          <p:nvPr/>
        </p:nvSpPr>
        <p:spPr bwMode="auto">
          <a:xfrm>
            <a:off x="0" y="1066800"/>
            <a:ext cx="2057400" cy="47625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366" name="Rectangle 7"/>
          <p:cNvSpPr>
            <a:spLocks noChangeArrowheads="1"/>
          </p:cNvSpPr>
          <p:nvPr/>
        </p:nvSpPr>
        <p:spPr bwMode="auto">
          <a:xfrm>
            <a:off x="1250950" y="838201"/>
            <a:ext cx="501650" cy="203316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Ajuda do CPS em Português </a:t>
            </a:r>
            <a:endParaRPr lang="en-US" smtClean="0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F175E3DA-4AAA-4B98-908C-B7CF3740CB4B}" type="slidenum">
              <a:rPr lang="en-US" smtClean="0"/>
              <a:pPr/>
              <a:t>15</a:t>
            </a:fld>
            <a:endParaRPr lang="en-US" smtClean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 preferRelativeResize="0"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3"/>
          <p:cNvSpPr txBox="1">
            <a:spLocks noChangeArrowheads="1"/>
          </p:cNvSpPr>
          <p:nvPr/>
        </p:nvSpPr>
        <p:spPr bwMode="auto">
          <a:xfrm>
            <a:off x="244475" y="2743200"/>
            <a:ext cx="8823325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en-US" sz="4000" b="0"/>
              <a:t>3. Funções Convencionais &amp; Trunking</a:t>
            </a:r>
          </a:p>
        </p:txBody>
      </p:sp>
      <p:sp>
        <p:nvSpPr>
          <p:cNvPr id="17411" name="Line 5"/>
          <p:cNvSpPr>
            <a:spLocks noChangeShapeType="1"/>
          </p:cNvSpPr>
          <p:nvPr/>
        </p:nvSpPr>
        <p:spPr bwMode="auto">
          <a:xfrm>
            <a:off x="5000625" y="3429000"/>
            <a:ext cx="37338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advClick="0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Requisitos para o Convencional Digital</a:t>
            </a:r>
            <a:endParaRPr lang="en-US" smtClean="0"/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pt-BR" dirty="0" smtClean="0"/>
              <a:t>Freqüência TX e RX</a:t>
            </a:r>
          </a:p>
          <a:p>
            <a:pPr eaLnBrk="1" hangingPunct="1"/>
            <a:r>
              <a:rPr lang="pt-BR" dirty="0" smtClean="0"/>
              <a:t>Personalidade Digital</a:t>
            </a:r>
          </a:p>
          <a:p>
            <a:pPr eaLnBrk="1" hangingPunct="1"/>
            <a:r>
              <a:rPr lang="pt-BR" dirty="0" smtClean="0"/>
              <a:t>Id do Rádio</a:t>
            </a:r>
          </a:p>
          <a:p>
            <a:pPr eaLnBrk="1" hangingPunct="1"/>
            <a:r>
              <a:rPr lang="pt-BR" dirty="0" smtClean="0"/>
              <a:t>Id do Grupo</a:t>
            </a:r>
          </a:p>
          <a:p>
            <a:pPr eaLnBrk="1" hangingPunct="1"/>
            <a:r>
              <a:rPr lang="pt-BR" dirty="0" err="1" smtClean="0"/>
              <a:t>Selective</a:t>
            </a:r>
            <a:r>
              <a:rPr lang="pt-BR" dirty="0" smtClean="0"/>
              <a:t> </a:t>
            </a:r>
            <a:r>
              <a:rPr lang="pt-BR" dirty="0" err="1" smtClean="0"/>
              <a:t>Squelch</a:t>
            </a:r>
            <a:endParaRPr lang="pt-BR" dirty="0" smtClean="0"/>
          </a:p>
          <a:p>
            <a:pPr eaLnBrk="1" hangingPunct="1"/>
            <a:r>
              <a:rPr lang="pt-BR" dirty="0" smtClean="0"/>
              <a:t>Network ID de TX e RX</a:t>
            </a:r>
            <a:endParaRPr lang="en-US" dirty="0" smtClean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BA387396-4494-4882-A0AD-3F4B2F3938AA}" type="slidenum">
              <a:rPr lang="en-US" smtClean="0"/>
              <a:pPr/>
              <a:t>17</a:t>
            </a:fld>
            <a:endParaRPr lang="en-US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Sistema Convencional</a:t>
            </a:r>
            <a:endParaRPr lang="en-US" smtClean="0"/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1F42DF6C-B32D-43E3-9F86-2ED43DF9A28C}" type="slidenum">
              <a:rPr lang="en-US" smtClean="0"/>
              <a:pPr/>
              <a:t>18</a:t>
            </a:fld>
            <a:endParaRPr lang="en-US" smtClean="0"/>
          </a:p>
        </p:txBody>
      </p:sp>
      <p:pic>
        <p:nvPicPr>
          <p:cNvPr id="7170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Grupos ASTRO</a:t>
            </a:r>
            <a:endParaRPr lang="en-US" smtClean="0"/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3890BCA-87A9-4387-80B4-D9C518F6CE5C}" type="slidenum">
              <a:rPr lang="en-US" smtClean="0"/>
              <a:pPr/>
              <a:t>19</a:t>
            </a:fld>
            <a:endParaRPr lang="en-US" smtClean="0"/>
          </a:p>
        </p:txBody>
      </p:sp>
      <p:pic>
        <p:nvPicPr>
          <p:cNvPr id="8194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6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Software de Programação do Cliente (CPS)</a:t>
            </a:r>
            <a:br>
              <a:rPr lang="pt-BR" smtClean="0"/>
            </a:br>
            <a:r>
              <a:rPr lang="pt-BR" smtClean="0"/>
              <a:t>Objetivos do Módulo</a:t>
            </a:r>
            <a:endParaRPr lang="en-US" smtClean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 bwMode="auto">
          <a:xfrm>
            <a:off x="152400" y="762000"/>
            <a:ext cx="8839200" cy="53641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pt-BR" sz="2000" smtClean="0"/>
              <a:t>Descrição</a:t>
            </a:r>
          </a:p>
          <a:p>
            <a:endParaRPr lang="pt-BR" sz="2000" smtClean="0"/>
          </a:p>
          <a:p>
            <a:r>
              <a:rPr lang="pt-BR" sz="2000" smtClean="0"/>
              <a:t>Apresentaremos uma visão geral do rádio e a descrição dos benefícios e melhoras do CPS. </a:t>
            </a:r>
          </a:p>
          <a:p>
            <a:r>
              <a:rPr lang="pt-BR" sz="2000" smtClean="0"/>
              <a:t>O módulo também descreve, com ilustrações, as funções do CPS e explica como conduzir uma configuração de programação de rádio usando estas funções.</a:t>
            </a:r>
          </a:p>
          <a:p>
            <a:endParaRPr lang="pt-BR" sz="2000" smtClean="0"/>
          </a:p>
          <a:p>
            <a:pPr>
              <a:buFontTx/>
              <a:buNone/>
            </a:pPr>
            <a:r>
              <a:rPr lang="pt-BR" sz="2000" smtClean="0"/>
              <a:t>Ao término deste módulo, você será capaz de:</a:t>
            </a:r>
          </a:p>
          <a:p>
            <a:endParaRPr lang="pt-BR" sz="2000" smtClean="0"/>
          </a:p>
          <a:p>
            <a:pPr>
              <a:buFontTx/>
              <a:buAutoNum type="arabicPeriod"/>
            </a:pPr>
            <a:r>
              <a:rPr lang="pt-BR" sz="2000" smtClean="0"/>
              <a:t>Explicar as funções do CPS.</a:t>
            </a:r>
          </a:p>
          <a:p>
            <a:pPr>
              <a:buFontTx/>
              <a:buAutoNum type="arabicPeriod"/>
            </a:pPr>
            <a:r>
              <a:rPr lang="pt-BR" sz="2000" smtClean="0"/>
              <a:t>Descrever a estrutura do menu e interface. </a:t>
            </a:r>
          </a:p>
          <a:p>
            <a:pPr>
              <a:buFontTx/>
              <a:buAutoNum type="arabicPeriod"/>
            </a:pPr>
            <a:r>
              <a:rPr lang="pt-BR" sz="2000" smtClean="0"/>
              <a:t>Listar todos os passos necessários para ler e criar um codeplug do rádio digital Motorola.</a:t>
            </a:r>
          </a:p>
          <a:p>
            <a:endParaRPr lang="en-US" sz="2000" smtClean="0"/>
          </a:p>
        </p:txBody>
      </p:sp>
      <p:sp>
        <p:nvSpPr>
          <p:cNvPr id="307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FEBC6CB-3F1A-4F4D-86D2-C9DAFED0E1E7}" type="slidenum">
              <a:rPr lang="en-US" smtClean="0"/>
              <a:pPr/>
              <a:t>2</a:t>
            </a:fld>
            <a:endParaRPr lang="en-US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Personalidade Convencional</a:t>
            </a:r>
            <a:endParaRPr lang="en-US" smtClean="0"/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8C66047-76EC-4AF8-9886-33E688D7B404}" type="slidenum">
              <a:rPr lang="en-US" smtClean="0"/>
              <a:pPr/>
              <a:t>20</a:t>
            </a:fld>
            <a:endParaRPr lang="en-US" smtClean="0"/>
          </a:p>
        </p:txBody>
      </p:sp>
      <p:pic>
        <p:nvPicPr>
          <p:cNvPr id="9218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C337C213-DEB5-4B0E-8D1B-092BF2EC0E8C}" type="slidenum">
              <a:rPr lang="en-US" smtClean="0"/>
              <a:pPr/>
              <a:t>21</a:t>
            </a:fld>
            <a:endParaRPr lang="en-US" smtClean="0"/>
          </a:p>
        </p:txBody>
      </p:sp>
      <p:sp>
        <p:nvSpPr>
          <p:cNvPr id="2253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Personalidade Convencional</a:t>
            </a:r>
            <a:endParaRPr lang="en-US" smtClean="0"/>
          </a:p>
        </p:txBody>
      </p:sp>
      <p:pic>
        <p:nvPicPr>
          <p:cNvPr id="10242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Personalidade Convencional</a:t>
            </a:r>
            <a:endParaRPr lang="en-US" smtClean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C2BA762-D28E-42FB-ABF5-427D04E91653}" type="slidenum">
              <a:rPr lang="en-US" smtClean="0"/>
              <a:pPr/>
              <a:t>22</a:t>
            </a:fld>
            <a:endParaRPr lang="en-US" smtClean="0"/>
          </a:p>
        </p:txBody>
      </p:sp>
      <p:pic>
        <p:nvPicPr>
          <p:cNvPr id="11267" name="Picture 3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6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Personalidade Convencional</a:t>
            </a:r>
            <a:endParaRPr lang="en-US" smtClean="0"/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1B02C5BD-3FE3-418A-ABA5-836F5EA623B3}" type="slidenum">
              <a:rPr lang="en-US" smtClean="0"/>
              <a:pPr/>
              <a:t>23</a:t>
            </a:fld>
            <a:endParaRPr lang="en-US" smtClean="0"/>
          </a:p>
        </p:txBody>
      </p:sp>
      <p:pic>
        <p:nvPicPr>
          <p:cNvPr id="12290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Zona de Canais Convencionais</a:t>
            </a:r>
            <a:endParaRPr lang="en-US" smtClean="0"/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8B39FED6-79A4-430D-A314-6A86B45EA82A}" type="slidenum">
              <a:rPr lang="en-US" smtClean="0"/>
              <a:pPr/>
              <a:t>24</a:t>
            </a:fld>
            <a:endParaRPr lang="en-US" smtClean="0"/>
          </a:p>
        </p:txBody>
      </p:sp>
      <p:pic>
        <p:nvPicPr>
          <p:cNvPr id="13314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Requisitos para Sistema Trunking</a:t>
            </a:r>
            <a:endParaRPr lang="en-US" smtClean="0"/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pt-BR" dirty="0" smtClean="0"/>
              <a:t>System </a:t>
            </a:r>
            <a:r>
              <a:rPr lang="pt-BR" dirty="0" err="1" smtClean="0"/>
              <a:t>Key</a:t>
            </a:r>
            <a:endParaRPr lang="pt-BR" dirty="0" smtClean="0"/>
          </a:p>
          <a:p>
            <a:pPr eaLnBrk="1" hangingPunct="1"/>
            <a:r>
              <a:rPr lang="pt-BR" dirty="0" smtClean="0"/>
              <a:t>ID de Sistema</a:t>
            </a:r>
          </a:p>
          <a:p>
            <a:pPr eaLnBrk="1" hangingPunct="1"/>
            <a:r>
              <a:rPr lang="pt-BR" dirty="0" smtClean="0"/>
              <a:t>ID de Rádio</a:t>
            </a:r>
          </a:p>
          <a:p>
            <a:pPr eaLnBrk="1" hangingPunct="1"/>
            <a:r>
              <a:rPr lang="pt-BR" dirty="0" smtClean="0"/>
              <a:t>Canal de controle</a:t>
            </a:r>
          </a:p>
          <a:p>
            <a:pPr eaLnBrk="1" hangingPunct="1"/>
            <a:r>
              <a:rPr lang="pt-BR" dirty="0" err="1" smtClean="0"/>
              <a:t>Talkgroups</a:t>
            </a:r>
            <a:endParaRPr lang="pt-BR" dirty="0" smtClean="0"/>
          </a:p>
          <a:p>
            <a:pPr eaLnBrk="1" hangingPunct="1"/>
            <a:endParaRPr lang="pt-BR" dirty="0" smtClean="0"/>
          </a:p>
          <a:p>
            <a:endParaRPr lang="en-US" dirty="0" smtClean="0"/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4F6BA22-2401-4378-BF6D-B383354CA99B}" type="slidenum">
              <a:rPr lang="en-US" smtClean="0"/>
              <a:pPr/>
              <a:t>25</a:t>
            </a:fld>
            <a:endParaRPr lang="en-US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Trunking System Key</a:t>
            </a:r>
            <a:endParaRPr lang="en-US" smtClean="0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187D38D-35D6-4285-ABDB-7653CC76A06E}" type="slidenum">
              <a:rPr lang="en-US" smtClean="0"/>
              <a:pPr/>
              <a:t>26</a:t>
            </a:fld>
            <a:endParaRPr lang="en-US" smtClean="0"/>
          </a:p>
        </p:txBody>
      </p:sp>
      <p:pic>
        <p:nvPicPr>
          <p:cNvPr id="15362" name="Picture 2"/>
          <p:cNvPicPr preferRelativeResize="0"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Sistema </a:t>
            </a:r>
            <a:r>
              <a:rPr lang="pt-BR" dirty="0" err="1" smtClean="0"/>
              <a:t>Trunking</a:t>
            </a:r>
            <a:endParaRPr lang="en-US" dirty="0" smtClean="0"/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91A7D07F-4F10-4BC3-92EE-475262271739}" type="slidenum">
              <a:rPr lang="en-US" smtClean="0"/>
              <a:pPr/>
              <a:t>27</a:t>
            </a:fld>
            <a:endParaRPr lang="en-US" smtClean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43" y="609600"/>
            <a:ext cx="9085857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Canais de Controle</a:t>
            </a:r>
            <a:endParaRPr lang="en-US" dirty="0" smtClean="0"/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6C22F99-6720-4E25-9C95-DFFD8406FD56}" type="slidenum">
              <a:rPr lang="en-US" smtClean="0"/>
              <a:pPr/>
              <a:t>28</a:t>
            </a:fld>
            <a:endParaRPr lang="en-US" smtClean="0"/>
          </a:p>
        </p:txBody>
      </p:sp>
      <p:pic>
        <p:nvPicPr>
          <p:cNvPr id="14338" name="Picture 11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Ativar </a:t>
            </a:r>
            <a:r>
              <a:rPr lang="pt-BR" dirty="0" err="1" smtClean="0"/>
              <a:t>Phase</a:t>
            </a:r>
            <a:r>
              <a:rPr lang="pt-BR" dirty="0" smtClean="0"/>
              <a:t> 2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40C7A7-FBA6-4F33-B33E-ECA906185B5B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16386" name="Picture 14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89" name="Rectangle 141"/>
          <p:cNvSpPr>
            <a:spLocks noChangeArrowheads="1"/>
          </p:cNvSpPr>
          <p:nvPr/>
        </p:nvSpPr>
        <p:spPr bwMode="auto">
          <a:xfrm>
            <a:off x="0" y="615950"/>
            <a:ext cx="3095625" cy="5978525"/>
          </a:xfrm>
          <a:prstGeom prst="rect">
            <a:avLst/>
          </a:prstGeom>
          <a:solidFill>
            <a:schemeClr val="tx1">
              <a:alpha val="70195"/>
            </a:schemeClr>
          </a:solidFill>
          <a:ln w="38100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1263621" name="Rectangle 5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33CCFF"/>
                </a:solidFill>
              </a:rPr>
              <a:t>Visão Geral do Rádio APX 2000</a:t>
            </a:r>
          </a:p>
        </p:txBody>
      </p:sp>
      <p:sp>
        <p:nvSpPr>
          <p:cNvPr id="206948" name="Rectangle 100"/>
          <p:cNvSpPr>
            <a:spLocks noChangeArrowheads="1"/>
          </p:cNvSpPr>
          <p:nvPr/>
        </p:nvSpPr>
        <p:spPr bwMode="auto">
          <a:xfrm>
            <a:off x="8261350" y="617538"/>
            <a:ext cx="882650" cy="722312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6949" name="Rectangle 101"/>
          <p:cNvSpPr>
            <a:spLocks noChangeArrowheads="1"/>
          </p:cNvSpPr>
          <p:nvPr/>
        </p:nvSpPr>
        <p:spPr bwMode="auto">
          <a:xfrm>
            <a:off x="8261350" y="1381125"/>
            <a:ext cx="882650" cy="722313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6950" name="Rectangle 102"/>
          <p:cNvSpPr>
            <a:spLocks noChangeArrowheads="1"/>
          </p:cNvSpPr>
          <p:nvPr/>
        </p:nvSpPr>
        <p:spPr bwMode="auto">
          <a:xfrm>
            <a:off x="8261350" y="2897188"/>
            <a:ext cx="882650" cy="722312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6951" name="Rectangle 103"/>
          <p:cNvSpPr>
            <a:spLocks noChangeArrowheads="1"/>
          </p:cNvSpPr>
          <p:nvPr/>
        </p:nvSpPr>
        <p:spPr bwMode="auto">
          <a:xfrm>
            <a:off x="8261350" y="2141538"/>
            <a:ext cx="882650" cy="722312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6952" name="Rectangle 104"/>
          <p:cNvSpPr>
            <a:spLocks noChangeArrowheads="1"/>
          </p:cNvSpPr>
          <p:nvPr/>
        </p:nvSpPr>
        <p:spPr bwMode="auto">
          <a:xfrm>
            <a:off x="8261350" y="3648075"/>
            <a:ext cx="882650" cy="722313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206953" name="Rectangle 105"/>
          <p:cNvSpPr>
            <a:spLocks noChangeArrowheads="1"/>
          </p:cNvSpPr>
          <p:nvPr/>
        </p:nvSpPr>
        <p:spPr bwMode="auto">
          <a:xfrm>
            <a:off x="8261350" y="4402138"/>
            <a:ext cx="882650" cy="722312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grpSp>
        <p:nvGrpSpPr>
          <p:cNvPr id="2" name="Group 122"/>
          <p:cNvGrpSpPr>
            <a:grpSpLocks/>
          </p:cNvGrpSpPr>
          <p:nvPr/>
        </p:nvGrpSpPr>
        <p:grpSpPr bwMode="auto">
          <a:xfrm>
            <a:off x="3128963" y="654050"/>
            <a:ext cx="5121275" cy="1389063"/>
            <a:chOff x="6052" y="484"/>
            <a:chExt cx="973" cy="603"/>
          </a:xfrm>
        </p:grpSpPr>
        <p:sp>
          <p:nvSpPr>
            <p:cNvPr id="4139" name="Rectangle 123"/>
            <p:cNvSpPr>
              <a:spLocks noChangeArrowheads="1"/>
            </p:cNvSpPr>
            <p:nvPr/>
          </p:nvSpPr>
          <p:spPr bwMode="auto">
            <a:xfrm flipV="1">
              <a:off x="6052" y="782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232323"/>
                </a:gs>
                <a:gs pos="100000">
                  <a:srgbClr val="1D1D1D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40" name="Rectangle 124"/>
            <p:cNvSpPr>
              <a:spLocks noChangeArrowheads="1"/>
            </p:cNvSpPr>
            <p:nvPr/>
          </p:nvSpPr>
          <p:spPr bwMode="auto">
            <a:xfrm flipV="1">
              <a:off x="6052" y="484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4B4B4B"/>
                </a:gs>
                <a:gs pos="100000">
                  <a:srgbClr val="1B1B1B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0"/>
          <p:cNvGrpSpPr>
            <a:grpSpLocks/>
          </p:cNvGrpSpPr>
          <p:nvPr/>
        </p:nvGrpSpPr>
        <p:grpSpPr bwMode="auto">
          <a:xfrm>
            <a:off x="3352800" y="1119188"/>
            <a:ext cx="457200" cy="458787"/>
            <a:chOff x="8188" y="1820"/>
            <a:chExt cx="280" cy="280"/>
          </a:xfrm>
        </p:grpSpPr>
        <p:sp>
          <p:nvSpPr>
            <p:cNvPr id="4136" name="Oval 21"/>
            <p:cNvSpPr>
              <a:spLocks noChangeArrowheads="1"/>
            </p:cNvSpPr>
            <p:nvPr/>
          </p:nvSpPr>
          <p:spPr bwMode="auto">
            <a:xfrm>
              <a:off x="8188" y="1820"/>
              <a:ext cx="280" cy="280"/>
            </a:xfrm>
            <a:prstGeom prst="ellipse">
              <a:avLst/>
            </a:prstGeom>
            <a:solidFill>
              <a:srgbClr val="808080">
                <a:alpha val="30196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7" name="Oval 22"/>
            <p:cNvSpPr>
              <a:spLocks noChangeArrowheads="1"/>
            </p:cNvSpPr>
            <p:nvPr/>
          </p:nvSpPr>
          <p:spPr bwMode="auto">
            <a:xfrm>
              <a:off x="8255" y="1894"/>
              <a:ext cx="142" cy="141"/>
            </a:xfrm>
            <a:prstGeom prst="ellipse">
              <a:avLst/>
            </a:prstGeom>
            <a:gradFill rotWithShape="1">
              <a:gsLst>
                <a:gs pos="0">
                  <a:srgbClr val="85D8EB"/>
                </a:gs>
                <a:gs pos="100000">
                  <a:srgbClr val="57C9E4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8" name="Rectangle 23"/>
            <p:cNvSpPr>
              <a:spLocks noChangeArrowheads="1"/>
            </p:cNvSpPr>
            <p:nvPr/>
          </p:nvSpPr>
          <p:spPr bwMode="auto">
            <a:xfrm>
              <a:off x="8291" y="1895"/>
              <a:ext cx="72" cy="1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/>
            <a:lstStyle/>
            <a:p>
              <a:r>
                <a:rPr lang="en-US">
                  <a:solidFill>
                    <a:srgbClr val="292929"/>
                  </a:solidFill>
                </a:rPr>
                <a:t>+</a:t>
              </a:r>
            </a:p>
          </p:txBody>
        </p:sp>
      </p:grpSp>
      <p:grpSp>
        <p:nvGrpSpPr>
          <p:cNvPr id="4" name="Group 122"/>
          <p:cNvGrpSpPr>
            <a:grpSpLocks/>
          </p:cNvGrpSpPr>
          <p:nvPr/>
        </p:nvGrpSpPr>
        <p:grpSpPr bwMode="auto">
          <a:xfrm>
            <a:off x="3122613" y="3719513"/>
            <a:ext cx="5121275" cy="1389062"/>
            <a:chOff x="6052" y="484"/>
            <a:chExt cx="973" cy="603"/>
          </a:xfrm>
        </p:grpSpPr>
        <p:sp>
          <p:nvSpPr>
            <p:cNvPr id="4134" name="Rectangle 123"/>
            <p:cNvSpPr>
              <a:spLocks noChangeArrowheads="1"/>
            </p:cNvSpPr>
            <p:nvPr/>
          </p:nvSpPr>
          <p:spPr bwMode="auto">
            <a:xfrm flipV="1">
              <a:off x="6052" y="782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232323"/>
                </a:gs>
                <a:gs pos="100000">
                  <a:srgbClr val="1D1D1D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5" name="Rectangle 124"/>
            <p:cNvSpPr>
              <a:spLocks noChangeArrowheads="1"/>
            </p:cNvSpPr>
            <p:nvPr/>
          </p:nvSpPr>
          <p:spPr bwMode="auto">
            <a:xfrm flipV="1">
              <a:off x="6052" y="484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4B4B4B"/>
                </a:gs>
                <a:gs pos="100000">
                  <a:srgbClr val="1B1B1B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20"/>
          <p:cNvGrpSpPr>
            <a:grpSpLocks/>
          </p:cNvGrpSpPr>
          <p:nvPr/>
        </p:nvGrpSpPr>
        <p:grpSpPr bwMode="auto">
          <a:xfrm>
            <a:off x="3352800" y="4184650"/>
            <a:ext cx="457200" cy="458788"/>
            <a:chOff x="8188" y="1820"/>
            <a:chExt cx="280" cy="280"/>
          </a:xfrm>
        </p:grpSpPr>
        <p:sp>
          <p:nvSpPr>
            <p:cNvPr id="4131" name="Oval 21"/>
            <p:cNvSpPr>
              <a:spLocks noChangeArrowheads="1"/>
            </p:cNvSpPr>
            <p:nvPr/>
          </p:nvSpPr>
          <p:spPr bwMode="auto">
            <a:xfrm>
              <a:off x="8188" y="1820"/>
              <a:ext cx="280" cy="280"/>
            </a:xfrm>
            <a:prstGeom prst="ellipse">
              <a:avLst/>
            </a:prstGeom>
            <a:solidFill>
              <a:srgbClr val="808080">
                <a:alpha val="30196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2" name="Oval 22"/>
            <p:cNvSpPr>
              <a:spLocks noChangeArrowheads="1"/>
            </p:cNvSpPr>
            <p:nvPr/>
          </p:nvSpPr>
          <p:spPr bwMode="auto">
            <a:xfrm>
              <a:off x="8255" y="1894"/>
              <a:ext cx="142" cy="141"/>
            </a:xfrm>
            <a:prstGeom prst="ellipse">
              <a:avLst/>
            </a:prstGeom>
            <a:gradFill rotWithShape="1">
              <a:gsLst>
                <a:gs pos="0">
                  <a:srgbClr val="85D8EB"/>
                </a:gs>
                <a:gs pos="100000">
                  <a:srgbClr val="57C9E4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3" name="Rectangle 23"/>
            <p:cNvSpPr>
              <a:spLocks noChangeArrowheads="1"/>
            </p:cNvSpPr>
            <p:nvPr/>
          </p:nvSpPr>
          <p:spPr bwMode="auto">
            <a:xfrm>
              <a:off x="8291" y="1895"/>
              <a:ext cx="72" cy="1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/>
            <a:lstStyle/>
            <a:p>
              <a:r>
                <a:rPr lang="en-US">
                  <a:solidFill>
                    <a:srgbClr val="292929"/>
                  </a:solidFill>
                </a:rPr>
                <a:t>+</a:t>
              </a:r>
            </a:p>
          </p:txBody>
        </p:sp>
      </p:grpSp>
      <p:grpSp>
        <p:nvGrpSpPr>
          <p:cNvPr id="6" name="Group 122"/>
          <p:cNvGrpSpPr>
            <a:grpSpLocks/>
          </p:cNvGrpSpPr>
          <p:nvPr/>
        </p:nvGrpSpPr>
        <p:grpSpPr bwMode="auto">
          <a:xfrm>
            <a:off x="3125788" y="2181225"/>
            <a:ext cx="5119687" cy="1389063"/>
            <a:chOff x="6052" y="484"/>
            <a:chExt cx="973" cy="603"/>
          </a:xfrm>
        </p:grpSpPr>
        <p:sp>
          <p:nvSpPr>
            <p:cNvPr id="4129" name="Rectangle 123"/>
            <p:cNvSpPr>
              <a:spLocks noChangeArrowheads="1"/>
            </p:cNvSpPr>
            <p:nvPr/>
          </p:nvSpPr>
          <p:spPr bwMode="auto">
            <a:xfrm flipV="1">
              <a:off x="6052" y="782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232323"/>
                </a:gs>
                <a:gs pos="100000">
                  <a:srgbClr val="1D1D1D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30" name="Rectangle 124"/>
            <p:cNvSpPr>
              <a:spLocks noChangeArrowheads="1"/>
            </p:cNvSpPr>
            <p:nvPr/>
          </p:nvSpPr>
          <p:spPr bwMode="auto">
            <a:xfrm flipV="1">
              <a:off x="6052" y="484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4B4B4B"/>
                </a:gs>
                <a:gs pos="100000">
                  <a:srgbClr val="1B1B1B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20"/>
          <p:cNvGrpSpPr>
            <a:grpSpLocks/>
          </p:cNvGrpSpPr>
          <p:nvPr/>
        </p:nvGrpSpPr>
        <p:grpSpPr bwMode="auto">
          <a:xfrm>
            <a:off x="3352800" y="2646363"/>
            <a:ext cx="457200" cy="458787"/>
            <a:chOff x="8188" y="1820"/>
            <a:chExt cx="280" cy="280"/>
          </a:xfrm>
        </p:grpSpPr>
        <p:sp>
          <p:nvSpPr>
            <p:cNvPr id="4126" name="Oval 21"/>
            <p:cNvSpPr>
              <a:spLocks noChangeArrowheads="1"/>
            </p:cNvSpPr>
            <p:nvPr/>
          </p:nvSpPr>
          <p:spPr bwMode="auto">
            <a:xfrm>
              <a:off x="8188" y="1820"/>
              <a:ext cx="280" cy="280"/>
            </a:xfrm>
            <a:prstGeom prst="ellipse">
              <a:avLst/>
            </a:prstGeom>
            <a:solidFill>
              <a:srgbClr val="808080">
                <a:alpha val="30196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27" name="Oval 22"/>
            <p:cNvSpPr>
              <a:spLocks noChangeArrowheads="1"/>
            </p:cNvSpPr>
            <p:nvPr/>
          </p:nvSpPr>
          <p:spPr bwMode="auto">
            <a:xfrm>
              <a:off x="8255" y="1894"/>
              <a:ext cx="142" cy="141"/>
            </a:xfrm>
            <a:prstGeom prst="ellipse">
              <a:avLst/>
            </a:prstGeom>
            <a:gradFill rotWithShape="1">
              <a:gsLst>
                <a:gs pos="0">
                  <a:srgbClr val="85D8EB"/>
                </a:gs>
                <a:gs pos="100000">
                  <a:srgbClr val="57C9E4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28" name="Rectangle 23"/>
            <p:cNvSpPr>
              <a:spLocks noChangeArrowheads="1"/>
            </p:cNvSpPr>
            <p:nvPr/>
          </p:nvSpPr>
          <p:spPr bwMode="auto">
            <a:xfrm>
              <a:off x="8291" y="1895"/>
              <a:ext cx="72" cy="1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/>
            <a:lstStyle/>
            <a:p>
              <a:r>
                <a:rPr lang="en-US">
                  <a:solidFill>
                    <a:srgbClr val="292929"/>
                  </a:solidFill>
                </a:rPr>
                <a:t>+</a:t>
              </a:r>
            </a:p>
          </p:txBody>
        </p:sp>
      </p:grpSp>
      <p:sp>
        <p:nvSpPr>
          <p:cNvPr id="9" name="Rectangle 104"/>
          <p:cNvSpPr>
            <a:spLocks noChangeArrowheads="1"/>
          </p:cNvSpPr>
          <p:nvPr/>
        </p:nvSpPr>
        <p:spPr bwMode="auto">
          <a:xfrm>
            <a:off x="8262938" y="5153025"/>
            <a:ext cx="882650" cy="722313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sp>
        <p:nvSpPr>
          <p:cNvPr id="10" name="Rectangle 105"/>
          <p:cNvSpPr>
            <a:spLocks noChangeArrowheads="1"/>
          </p:cNvSpPr>
          <p:nvPr/>
        </p:nvSpPr>
        <p:spPr bwMode="auto">
          <a:xfrm>
            <a:off x="8262938" y="5907088"/>
            <a:ext cx="882650" cy="722312"/>
          </a:xfrm>
          <a:prstGeom prst="rect">
            <a:avLst/>
          </a:prstGeom>
          <a:gradFill rotWithShape="1">
            <a:gsLst>
              <a:gs pos="0">
                <a:srgbClr val="C0C0C0">
                  <a:alpha val="50000"/>
                </a:srgbClr>
              </a:gs>
              <a:gs pos="100000">
                <a:srgbClr val="595959">
                  <a:alpha val="0"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1800" b="0" u="sng">
              <a:solidFill>
                <a:schemeClr val="tx1"/>
              </a:solidFill>
            </a:endParaRPr>
          </a:p>
        </p:txBody>
      </p:sp>
      <p:grpSp>
        <p:nvGrpSpPr>
          <p:cNvPr id="8" name="Group 122"/>
          <p:cNvGrpSpPr>
            <a:grpSpLocks/>
          </p:cNvGrpSpPr>
          <p:nvPr/>
        </p:nvGrpSpPr>
        <p:grpSpPr bwMode="auto">
          <a:xfrm>
            <a:off x="3124200" y="5224463"/>
            <a:ext cx="5121275" cy="1389062"/>
            <a:chOff x="6052" y="484"/>
            <a:chExt cx="973" cy="603"/>
          </a:xfrm>
        </p:grpSpPr>
        <p:sp>
          <p:nvSpPr>
            <p:cNvPr id="4124" name="Rectangle 123"/>
            <p:cNvSpPr>
              <a:spLocks noChangeArrowheads="1"/>
            </p:cNvSpPr>
            <p:nvPr/>
          </p:nvSpPr>
          <p:spPr bwMode="auto">
            <a:xfrm flipV="1">
              <a:off x="6052" y="782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232323"/>
                </a:gs>
                <a:gs pos="100000">
                  <a:srgbClr val="1D1D1D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25" name="Rectangle 124"/>
            <p:cNvSpPr>
              <a:spLocks noChangeArrowheads="1"/>
            </p:cNvSpPr>
            <p:nvPr/>
          </p:nvSpPr>
          <p:spPr bwMode="auto">
            <a:xfrm flipV="1">
              <a:off x="6052" y="484"/>
              <a:ext cx="973" cy="305"/>
            </a:xfrm>
            <a:prstGeom prst="rect">
              <a:avLst/>
            </a:prstGeom>
            <a:gradFill rotWithShape="1">
              <a:gsLst>
                <a:gs pos="0">
                  <a:srgbClr val="4B4B4B"/>
                </a:gs>
                <a:gs pos="100000">
                  <a:srgbClr val="1B1B1B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</p:grpSp>
      <p:pic>
        <p:nvPicPr>
          <p:cNvPr id="4115" name="Picture 4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685800"/>
            <a:ext cx="1704975" cy="5857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4116" name="Rectangle 40"/>
          <p:cNvSpPr>
            <a:spLocks noChangeArrowheads="1"/>
          </p:cNvSpPr>
          <p:nvPr/>
        </p:nvSpPr>
        <p:spPr bwMode="auto">
          <a:xfrm>
            <a:off x="3962400" y="990600"/>
            <a:ext cx="1893888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Design compacto</a:t>
            </a:r>
          </a:p>
        </p:txBody>
      </p:sp>
      <p:sp>
        <p:nvSpPr>
          <p:cNvPr id="4117" name="Rectangle 41"/>
          <p:cNvSpPr>
            <a:spLocks noChangeArrowheads="1"/>
          </p:cNvSpPr>
          <p:nvPr/>
        </p:nvSpPr>
        <p:spPr bwMode="auto">
          <a:xfrm>
            <a:off x="3962400" y="2514600"/>
            <a:ext cx="26479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Disponível em 2 modelos</a:t>
            </a:r>
          </a:p>
        </p:txBody>
      </p:sp>
      <p:sp>
        <p:nvSpPr>
          <p:cNvPr id="4118" name="Rectangle 42"/>
          <p:cNvSpPr>
            <a:spLocks noChangeArrowheads="1"/>
          </p:cNvSpPr>
          <p:nvPr/>
        </p:nvSpPr>
        <p:spPr bwMode="auto">
          <a:xfrm>
            <a:off x="3962400" y="4038600"/>
            <a:ext cx="1893888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Design compacto</a:t>
            </a:r>
          </a:p>
        </p:txBody>
      </p:sp>
      <p:grpSp>
        <p:nvGrpSpPr>
          <p:cNvPr id="11" name="Group 20"/>
          <p:cNvGrpSpPr>
            <a:grpSpLocks/>
          </p:cNvGrpSpPr>
          <p:nvPr/>
        </p:nvGrpSpPr>
        <p:grpSpPr bwMode="auto">
          <a:xfrm>
            <a:off x="3352800" y="5638800"/>
            <a:ext cx="457200" cy="458788"/>
            <a:chOff x="8188" y="1820"/>
            <a:chExt cx="280" cy="280"/>
          </a:xfrm>
        </p:grpSpPr>
        <p:sp>
          <p:nvSpPr>
            <p:cNvPr id="4121" name="Oval 21"/>
            <p:cNvSpPr>
              <a:spLocks noChangeArrowheads="1"/>
            </p:cNvSpPr>
            <p:nvPr/>
          </p:nvSpPr>
          <p:spPr bwMode="auto">
            <a:xfrm>
              <a:off x="8188" y="1820"/>
              <a:ext cx="280" cy="280"/>
            </a:xfrm>
            <a:prstGeom prst="ellipse">
              <a:avLst/>
            </a:prstGeom>
            <a:solidFill>
              <a:srgbClr val="808080">
                <a:alpha val="30196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22" name="Oval 22"/>
            <p:cNvSpPr>
              <a:spLocks noChangeArrowheads="1"/>
            </p:cNvSpPr>
            <p:nvPr/>
          </p:nvSpPr>
          <p:spPr bwMode="auto">
            <a:xfrm>
              <a:off x="8255" y="1894"/>
              <a:ext cx="142" cy="141"/>
            </a:xfrm>
            <a:prstGeom prst="ellipse">
              <a:avLst/>
            </a:prstGeom>
            <a:gradFill rotWithShape="1">
              <a:gsLst>
                <a:gs pos="0">
                  <a:srgbClr val="85D8EB"/>
                </a:gs>
                <a:gs pos="100000">
                  <a:srgbClr val="57C9E4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 b="0" u="sng">
                <a:solidFill>
                  <a:schemeClr val="tx1"/>
                </a:solidFill>
              </a:endParaRPr>
            </a:p>
          </p:txBody>
        </p:sp>
        <p:sp>
          <p:nvSpPr>
            <p:cNvPr id="4123" name="Rectangle 23"/>
            <p:cNvSpPr>
              <a:spLocks noChangeArrowheads="1"/>
            </p:cNvSpPr>
            <p:nvPr/>
          </p:nvSpPr>
          <p:spPr bwMode="auto">
            <a:xfrm>
              <a:off x="8291" y="1895"/>
              <a:ext cx="72" cy="1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 anchor="ctr"/>
            <a:lstStyle/>
            <a:p>
              <a:r>
                <a:rPr lang="en-US">
                  <a:solidFill>
                    <a:srgbClr val="292929"/>
                  </a:solidFill>
                </a:rPr>
                <a:t>+</a:t>
              </a:r>
            </a:p>
          </p:txBody>
        </p:sp>
      </p:grpSp>
      <p:sp>
        <p:nvSpPr>
          <p:cNvPr id="4120" name="Rectangle 51"/>
          <p:cNvSpPr>
            <a:spLocks noChangeArrowheads="1"/>
          </p:cNvSpPr>
          <p:nvPr/>
        </p:nvSpPr>
        <p:spPr bwMode="auto">
          <a:xfrm>
            <a:off x="3962400" y="5580063"/>
            <a:ext cx="147002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Tela Colorida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63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6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6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6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6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6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6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989" grpId="0" animBg="1"/>
      <p:bldP spid="1263621" grpId="0"/>
      <p:bldP spid="206948" grpId="0" animBg="1"/>
      <p:bldP spid="206949" grpId="0" animBg="1"/>
      <p:bldP spid="206950" grpId="0" animBg="1"/>
      <p:bldP spid="206951" grpId="0" animBg="1"/>
      <p:bldP spid="206952" grpId="0" animBg="1"/>
      <p:bldP spid="206953" grpId="0" animBg="1"/>
      <p:bldP spid="9" grpId="0" animBg="1"/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Modulação C4FM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40C7A7-FBA6-4F33-B33E-ECA906185B5B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17410" name="Picture 17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399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Grupos do Trunking</a:t>
            </a:r>
            <a:endParaRPr lang="en-US" smtClean="0"/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F7800F6-CC96-4638-8ACD-93933FC4A40D}" type="slidenum">
              <a:rPr lang="en-US" smtClean="0"/>
              <a:pPr/>
              <a:t>31</a:t>
            </a:fld>
            <a:endParaRPr lang="en-US" smtClean="0"/>
          </a:p>
        </p:txBody>
      </p:sp>
      <p:pic>
        <p:nvPicPr>
          <p:cNvPr id="18434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Programação do Rádio – Designar o Canal para a Zona</a:t>
            </a:r>
            <a:endParaRPr lang="en-US" dirty="0" smtClean="0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5795A24-1D2F-46BA-AA45-997264CE7DBF}" type="slidenum">
              <a:rPr lang="en-US" smtClean="0"/>
              <a:pPr/>
              <a:t>32</a:t>
            </a:fld>
            <a:endParaRPr lang="en-US" smtClean="0"/>
          </a:p>
        </p:txBody>
      </p:sp>
      <p:pic>
        <p:nvPicPr>
          <p:cNvPr id="19458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599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Escrevendo o Codeplug</a:t>
            </a:r>
            <a:endParaRPr lang="en-US" smtClean="0"/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6A34792-CE5E-4491-B416-04A6F91BD1F1}" type="slidenum">
              <a:rPr lang="en-US" smtClean="0"/>
              <a:pPr/>
              <a:t>33</a:t>
            </a:fld>
            <a:endParaRPr lang="en-US" smtClean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 preferRelativeResize="0"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84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Clone Radio</a:t>
            </a:r>
            <a:endParaRPr lang="en-US" smtClean="0"/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ED19794-5A64-4C24-88FB-913686716D41}" type="slidenum">
              <a:rPr lang="en-US" smtClean="0"/>
              <a:pPr/>
              <a:t>34</a:t>
            </a:fld>
            <a:endParaRPr lang="en-US" smtClean="0"/>
          </a:p>
        </p:txBody>
      </p:sp>
      <p:pic>
        <p:nvPicPr>
          <p:cNvPr id="2050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6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0" y="1879600"/>
            <a:ext cx="6096000" cy="309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Clone Express</a:t>
            </a:r>
            <a:endParaRPr lang="en-US" smtClean="0"/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D7A7289B-F629-40A9-93B3-5B6EDA72F37B}" type="slidenum">
              <a:rPr lang="en-US" smtClean="0"/>
              <a:pPr/>
              <a:t>35</a:t>
            </a:fld>
            <a:endParaRPr lang="en-US" smtClean="0"/>
          </a:p>
        </p:txBody>
      </p:sp>
      <p:pic>
        <p:nvPicPr>
          <p:cNvPr id="3074" name="Picture 2"/>
          <p:cNvPicPr preferRelativeResize="0">
            <a:picLocks noGrp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9600"/>
            <a:ext cx="9144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0" y="1879600"/>
            <a:ext cx="6096000" cy="309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/>
              <a:t>Resumo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None/>
            </a:pPr>
            <a:r>
              <a:rPr lang="pt-BR" smtClean="0">
                <a:solidFill>
                  <a:schemeClr val="bg1"/>
                </a:solidFill>
              </a:rPr>
              <a:t>Chegamos ao final.</a:t>
            </a:r>
          </a:p>
          <a:p>
            <a:pPr eaLnBrk="1" hangingPunct="1">
              <a:buFontTx/>
              <a:buNone/>
            </a:pPr>
            <a:r>
              <a:rPr lang="pt-BR" smtClean="0">
                <a:solidFill>
                  <a:schemeClr val="bg1"/>
                </a:solidFill>
              </a:rPr>
              <a:t>Discutimos os seguintes tópicos:</a:t>
            </a:r>
          </a:p>
          <a:p>
            <a:pPr eaLnBrk="1" hangingPunct="1">
              <a:buFont typeface="Times New Roman" pitchFamily="18" charset="0"/>
              <a:buAutoNum type="arabicPeriod"/>
            </a:pPr>
            <a:r>
              <a:rPr lang="pt-BR" smtClean="0">
                <a:solidFill>
                  <a:schemeClr val="bg1"/>
                </a:solidFill>
                <a:ea typeface="Times New Roman" pitchFamily="18" charset="0"/>
                <a:cs typeface="Arial" charset="0"/>
              </a:rPr>
              <a:t>Explicar as funções do CPS.</a:t>
            </a:r>
          </a:p>
          <a:p>
            <a:pPr eaLnBrk="1" hangingPunct="1">
              <a:buFont typeface="Times New Roman" pitchFamily="18" charset="0"/>
              <a:buAutoNum type="arabicPeriod"/>
            </a:pPr>
            <a:r>
              <a:rPr lang="pt-BR" smtClean="0">
                <a:solidFill>
                  <a:schemeClr val="bg1"/>
                </a:solidFill>
              </a:rPr>
              <a:t>Descrever a estrutura do menu e interface.</a:t>
            </a:r>
            <a:r>
              <a:rPr lang="pt-BR" smtClean="0">
                <a:solidFill>
                  <a:schemeClr val="bg1"/>
                </a:solidFill>
                <a:cs typeface="Times New Roman" pitchFamily="18" charset="0"/>
              </a:rPr>
              <a:t> </a:t>
            </a:r>
          </a:p>
          <a:p>
            <a:pPr eaLnBrk="1" hangingPunct="1">
              <a:buFont typeface="Times New Roman" pitchFamily="18" charset="0"/>
              <a:buAutoNum type="arabicPeriod"/>
            </a:pPr>
            <a:r>
              <a:rPr lang="pt-BR" smtClean="0">
                <a:solidFill>
                  <a:schemeClr val="bg1"/>
                </a:solidFill>
                <a:cs typeface="Times New Roman" pitchFamily="18" charset="0"/>
              </a:rPr>
              <a:t>Listar todos os passos necessários para ler e criar um codeplug do rádio digital Motorola.</a:t>
            </a:r>
          </a:p>
          <a:p>
            <a:pPr eaLnBrk="1" hangingPunct="1">
              <a:buFontTx/>
              <a:buNone/>
            </a:pPr>
            <a:endParaRPr lang="pt-BR" smtClean="0"/>
          </a:p>
          <a:p>
            <a:pPr eaLnBrk="1" hangingPunct="1">
              <a:buFontTx/>
              <a:buNone/>
            </a:pPr>
            <a:endParaRPr lang="pt-BR" smtClean="0"/>
          </a:p>
        </p:txBody>
      </p:sp>
    </p:spTree>
  </p:cSld>
  <p:clrMapOvr>
    <a:masterClrMapping/>
  </p:clrMapOvr>
  <p:transition advClick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067" name="AutoShape 3"/>
          <p:cNvSpPr>
            <a:spLocks noChangeArrowheads="1"/>
          </p:cNvSpPr>
          <p:nvPr/>
        </p:nvSpPr>
        <p:spPr bwMode="auto">
          <a:xfrm>
            <a:off x="152400" y="838200"/>
            <a:ext cx="5027613" cy="5562600"/>
          </a:xfrm>
          <a:prstGeom prst="roundRect">
            <a:avLst>
              <a:gd name="adj" fmla="val 3250"/>
            </a:avLst>
          </a:prstGeom>
          <a:solidFill>
            <a:srgbClr val="111111">
              <a:alpha val="79999"/>
            </a:srgbClr>
          </a:solidFill>
          <a:ln w="9525">
            <a:solidFill>
              <a:srgbClr val="5671BE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0071" name="AutoShape 7"/>
          <p:cNvSpPr>
            <a:spLocks noChangeArrowheads="1"/>
          </p:cNvSpPr>
          <p:nvPr/>
        </p:nvSpPr>
        <p:spPr bwMode="auto">
          <a:xfrm>
            <a:off x="152400" y="838200"/>
            <a:ext cx="5027613" cy="990600"/>
          </a:xfrm>
          <a:prstGeom prst="roundRect">
            <a:avLst>
              <a:gd name="adj" fmla="val 14787"/>
            </a:avLst>
          </a:prstGeom>
          <a:gradFill rotWithShape="1">
            <a:gsLst>
              <a:gs pos="0">
                <a:srgbClr val="00CCFF">
                  <a:alpha val="50000"/>
                </a:srgbClr>
              </a:gs>
              <a:gs pos="100000">
                <a:srgbClr val="00CCFF">
                  <a:alpha val="0"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240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Rádio APX 2000</a:t>
            </a:r>
          </a:p>
        </p:txBody>
      </p:sp>
      <p:sp>
        <p:nvSpPr>
          <p:cNvPr id="124006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66800"/>
            <a:ext cx="5181600" cy="5334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None/>
            </a:pPr>
            <a:r>
              <a:rPr lang="en-US" sz="2800" b="1" i="1" u="sng" smtClean="0">
                <a:solidFill>
                  <a:schemeClr val="bg1"/>
                </a:solidFill>
              </a:rPr>
              <a:t>Rádio APX 2000 :</a:t>
            </a:r>
          </a:p>
          <a:p>
            <a:pPr eaLnBrk="1" hangingPunct="1">
              <a:buFontTx/>
              <a:buNone/>
            </a:pPr>
            <a:endParaRPr lang="en-US" sz="1800" b="1" i="1" u="sng" smtClean="0">
              <a:solidFill>
                <a:schemeClr val="bg1"/>
              </a:solidFill>
            </a:endParaRPr>
          </a:p>
          <a:p>
            <a:pPr eaLnBrk="1" hangingPunct="1">
              <a:buFontTx/>
              <a:buNone/>
            </a:pPr>
            <a:r>
              <a:rPr lang="pt-BR" sz="1400" smtClean="0">
                <a:solidFill>
                  <a:schemeClr val="bg1"/>
                </a:solidFill>
              </a:rPr>
              <a:t>Suporta FDMA de 12.5 KHz &amp; TDMA de 2:1</a:t>
            </a:r>
          </a:p>
          <a:p>
            <a:pPr eaLnBrk="1" hangingPunct="1">
              <a:buFontTx/>
              <a:buNone/>
            </a:pPr>
            <a:r>
              <a:rPr lang="pt-BR" sz="1400" smtClean="0">
                <a:solidFill>
                  <a:schemeClr val="bg1"/>
                </a:solidFill>
              </a:rPr>
              <a:t>Capacidade de </a:t>
            </a:r>
            <a:r>
              <a:rPr lang="en-US" sz="1400" smtClean="0">
                <a:solidFill>
                  <a:schemeClr val="bg1"/>
                </a:solidFill>
              </a:rPr>
              <a:t>Multi Banda (700/800/VHF)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Supressão de ruído adaptável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AMBE++ Vocoder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Especificação de Rejeição de Imagem de 80dB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Hardware de GPS interno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Criptografia AES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Criptografia ADP por Software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Aceita 1000 Canais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Mosta o ID em Analógico / Digital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Lista de chamada avançada para 2000 pessoas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Anúncio de Voz (Canal e Botão)</a:t>
            </a:r>
          </a:p>
          <a:p>
            <a:pPr eaLnBrk="1" hangingPunct="1">
              <a:buFontTx/>
              <a:buNone/>
            </a:pPr>
            <a:r>
              <a:rPr lang="en-US" sz="1400" smtClean="0">
                <a:solidFill>
                  <a:schemeClr val="bg1"/>
                </a:solidFill>
              </a:rPr>
              <a:t>Utiliza os cabos e acessórios da série de rádios existente</a:t>
            </a:r>
            <a:endParaRPr lang="en-US" sz="1800" smtClean="0">
              <a:solidFill>
                <a:schemeClr val="bg1"/>
              </a:solidFill>
            </a:endParaRPr>
          </a:p>
        </p:txBody>
      </p:sp>
      <p:pic>
        <p:nvPicPr>
          <p:cNvPr id="5126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53200" y="685800"/>
            <a:ext cx="1704975" cy="5857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40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"/>
                                        <p:tgtEl>
                                          <p:spTgt spid="1240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00"/>
                                        <p:tgtEl>
                                          <p:spTgt spid="1240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240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"/>
                                        <p:tgtEl>
                                          <p:spTgt spid="12400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100"/>
                                        <p:tgtEl>
                                          <p:spTgt spid="12400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"/>
                                        <p:tgtEl>
                                          <p:spTgt spid="12400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100"/>
                                        <p:tgtEl>
                                          <p:spTgt spid="12400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00"/>
                                        <p:tgtEl>
                                          <p:spTgt spid="12400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00"/>
                                        <p:tgtEl>
                                          <p:spTgt spid="12400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70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00"/>
                                        <p:tgtEl>
                                          <p:spTgt spid="12400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8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100"/>
                                        <p:tgtEl>
                                          <p:spTgt spid="12400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900"/>
                            </p:stCondLst>
                            <p:childTnLst>
                              <p:par>
                                <p:cTn id="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100"/>
                                        <p:tgtEl>
                                          <p:spTgt spid="12400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100"/>
                                        <p:tgtEl>
                                          <p:spTgt spid="124006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1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0"/>
                                        <p:tgtEl>
                                          <p:spTgt spid="12400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2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100"/>
                                        <p:tgtEl>
                                          <p:spTgt spid="124006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300"/>
                            </p:stCondLst>
                            <p:childTnLst>
                              <p:par>
                                <p:cTn id="6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6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100"/>
                                        <p:tgtEl>
                                          <p:spTgt spid="124006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0067" grpId="0" animBg="1"/>
      <p:bldP spid="1240071" grpId="0" animBg="1"/>
      <p:bldP spid="1240071" grpId="1" animBg="1"/>
      <p:bldP spid="1240066" grpId="0"/>
      <p:bldP spid="124006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r>
              <a:rPr lang="en-US" smtClean="0"/>
              <a:t>3 - </a:t>
            </a:r>
            <a:fld id="{6CDFBDE0-082D-4AFF-B356-E6B5AFD3C32F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1287463" y="2743200"/>
            <a:ext cx="7199312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en-US" sz="4000" b="0"/>
              <a:t>1. </a:t>
            </a:r>
            <a:r>
              <a:rPr lang="pt-BR" sz="4000" b="0"/>
              <a:t>Introdução e Básico do CPS</a:t>
            </a:r>
            <a:endParaRPr lang="en-US" sz="4000" b="0"/>
          </a:p>
        </p:txBody>
      </p:sp>
      <p:sp>
        <p:nvSpPr>
          <p:cNvPr id="6148" name="Line 5"/>
          <p:cNvSpPr>
            <a:spLocks noChangeShapeType="1"/>
          </p:cNvSpPr>
          <p:nvPr/>
        </p:nvSpPr>
        <p:spPr bwMode="auto">
          <a:xfrm>
            <a:off x="4724400" y="3429000"/>
            <a:ext cx="37338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advClick="0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/>
              <a:t>Introdução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33363" indent="-233363" eaLnBrk="1" hangingPunct="1">
              <a:lnSpc>
                <a:spcPct val="105000"/>
              </a:lnSpc>
            </a:pPr>
            <a:r>
              <a:rPr lang="pt-BR" sz="1800" smtClean="0">
                <a:solidFill>
                  <a:schemeClr val="bg1"/>
                </a:solidFill>
              </a:rPr>
              <a:t>O Software de Programação (CPS)  é uma ferramenta utilizada para programar os rádios. </a:t>
            </a:r>
          </a:p>
          <a:p>
            <a:pPr marL="233363" indent="-233363" eaLnBrk="1" hangingPunct="1"/>
            <a:endParaRPr lang="pt-BR" sz="1800" smtClean="0">
              <a:solidFill>
                <a:schemeClr val="bg1"/>
              </a:solidFill>
            </a:endParaRPr>
          </a:p>
          <a:p>
            <a:pPr marL="233363" indent="-233363" eaLnBrk="1" hangingPunct="1"/>
            <a:r>
              <a:rPr lang="pt-BR" sz="1800" smtClean="0">
                <a:solidFill>
                  <a:schemeClr val="bg1"/>
                </a:solidFill>
              </a:rPr>
              <a:t>O CPS permite programar de forma personalizada cada rádio, de acordo com os requisitos operacionais da organização.</a:t>
            </a:r>
          </a:p>
          <a:p>
            <a:pPr marL="233363" indent="-233363" eaLnBrk="1" hangingPunct="1"/>
            <a:endParaRPr lang="pt-BR" sz="1800" smtClean="0">
              <a:solidFill>
                <a:schemeClr val="bg1"/>
              </a:solidFill>
            </a:endParaRPr>
          </a:p>
          <a:p>
            <a:pPr marL="233363" indent="-233363" eaLnBrk="1" hangingPunct="1"/>
            <a:r>
              <a:rPr lang="pt-BR" sz="1800" smtClean="0">
                <a:solidFill>
                  <a:schemeClr val="bg1"/>
                </a:solidFill>
              </a:rPr>
              <a:t>O ‘Codeplug’ é um conjunto de dados armazenado em memórias dentro do rádio  que podem ser lidos e manipulados conforme necessário com o CPS.</a:t>
            </a:r>
          </a:p>
          <a:p>
            <a:pPr marL="233363" indent="-233363" eaLnBrk="1" hangingPunct="1"/>
            <a:endParaRPr lang="pt-BR" sz="1800" smtClean="0">
              <a:solidFill>
                <a:schemeClr val="bg1"/>
              </a:solidFill>
            </a:endParaRPr>
          </a:p>
          <a:p>
            <a:pPr marL="233363" indent="-233363" eaLnBrk="1" hangingPunct="1"/>
            <a:r>
              <a:rPr lang="pt-BR" sz="1800" smtClean="0">
                <a:solidFill>
                  <a:schemeClr val="bg1"/>
                </a:solidFill>
              </a:rPr>
              <a:t>Existe um CPS para o rádio móvel e um CPS para o rádio portátil.</a:t>
            </a:r>
          </a:p>
          <a:p>
            <a:pPr marL="233363" indent="-233363" eaLnBrk="1" hangingPunct="1"/>
            <a:endParaRPr lang="pt-BR" sz="1800" smtClean="0">
              <a:solidFill>
                <a:schemeClr val="bg1"/>
              </a:solidFill>
            </a:endParaRPr>
          </a:p>
          <a:p>
            <a:pPr marL="233363" indent="-233363" eaLnBrk="1" hangingPunct="1"/>
            <a:r>
              <a:rPr lang="pt-BR" sz="1800" smtClean="0">
                <a:solidFill>
                  <a:schemeClr val="bg1"/>
                </a:solidFill>
              </a:rPr>
              <a:t>Certifique-se que a versão sempre seja a mais recente para programar os rádios de uma aquisição mais recente.</a:t>
            </a:r>
          </a:p>
          <a:p>
            <a:pPr marL="233363" indent="-233363" eaLnBrk="1" hangingPunct="1"/>
            <a:endParaRPr lang="pt-BR" sz="180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advClick="0" advTm="59000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3"/>
          <p:cNvSpPr txBox="1">
            <a:spLocks noChangeArrowheads="1"/>
          </p:cNvSpPr>
          <p:nvPr/>
        </p:nvSpPr>
        <p:spPr bwMode="auto">
          <a:xfrm>
            <a:off x="1971675" y="2743200"/>
            <a:ext cx="651510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en-US" sz="4000" b="0"/>
              <a:t>2. </a:t>
            </a:r>
            <a:r>
              <a:rPr lang="pt-BR" sz="4000" b="0"/>
              <a:t>Interface e Ajuda do CPS</a:t>
            </a:r>
            <a:endParaRPr lang="en-US" sz="4000" b="0"/>
          </a:p>
        </p:txBody>
      </p:sp>
      <p:sp>
        <p:nvSpPr>
          <p:cNvPr id="8195" name="Line 5"/>
          <p:cNvSpPr>
            <a:spLocks noChangeShapeType="1"/>
          </p:cNvSpPr>
          <p:nvPr/>
        </p:nvSpPr>
        <p:spPr bwMode="auto">
          <a:xfrm>
            <a:off x="4724400" y="3429000"/>
            <a:ext cx="37338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advClick="0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CPS Tela de Abertura</a:t>
            </a:r>
            <a:endParaRPr lang="en-US" smtClean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838200"/>
            <a:ext cx="8473675" cy="5880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Programação do Rádio – Tela Inicial</a:t>
            </a:r>
            <a:endParaRPr lang="en-US" smtClean="0"/>
          </a:p>
        </p:txBody>
      </p:sp>
      <p:pic>
        <p:nvPicPr>
          <p:cNvPr id="5" name="Content Placeholder 4" descr="ScreenHunter_01 Nov. 27 17.11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090" y="598449"/>
            <a:ext cx="9115759" cy="6019800"/>
          </a:xfr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Default Design">
  <a:themeElements>
    <a:clrScheme name="3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17059</TotalTime>
  <Words>596</Words>
  <Application>Microsoft Office PowerPoint</Application>
  <PresentationFormat>On-screen Show (4:3)</PresentationFormat>
  <Paragraphs>127</Paragraphs>
  <Slides>36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3_Default Design</vt:lpstr>
      <vt:lpstr>APX 2000 Treinamento de programação e operação do rádio digital</vt:lpstr>
      <vt:lpstr>Software de Programação do Cliente (CPS) Objetivos do Módulo</vt:lpstr>
      <vt:lpstr>Visão Geral do Rádio APX 2000</vt:lpstr>
      <vt:lpstr>Rádio APX 2000</vt:lpstr>
      <vt:lpstr>Slide 5</vt:lpstr>
      <vt:lpstr>Introdução</vt:lpstr>
      <vt:lpstr>Slide 7</vt:lpstr>
      <vt:lpstr>Programação do Rádio – CPS Tela de Abertura</vt:lpstr>
      <vt:lpstr>Programação do Rádio – Tela Inicial</vt:lpstr>
      <vt:lpstr>Programação do Rádio – Abrindo um Arquivo</vt:lpstr>
      <vt:lpstr>Programação do Rádio – Lendo um Rádio</vt:lpstr>
      <vt:lpstr>Programação do Rádio – Visualização Árvore</vt:lpstr>
      <vt:lpstr>Função Buscar – Encontra um Campo Específico</vt:lpstr>
      <vt:lpstr>Ler / Escrever no Dispositivo – Carrega o codeplug  </vt:lpstr>
      <vt:lpstr>Ajuda do CPS em Português </vt:lpstr>
      <vt:lpstr>Slide 16</vt:lpstr>
      <vt:lpstr>Requisitos para o Convencional Digital</vt:lpstr>
      <vt:lpstr>Programação do Rádio – Sistema Convencional</vt:lpstr>
      <vt:lpstr>Programação do Rádio – Grupos ASTRO</vt:lpstr>
      <vt:lpstr>Programação do Rádio – Personalidade Convencional</vt:lpstr>
      <vt:lpstr>Programação do Rádio – Personalidade Convencional</vt:lpstr>
      <vt:lpstr>Programação do Rádio – Personalidade Convencional</vt:lpstr>
      <vt:lpstr>Programação do Rádio – Personalidade Convencional</vt:lpstr>
      <vt:lpstr>Programação do Rádio – Zona de Canais Convencionais</vt:lpstr>
      <vt:lpstr>Requisitos para Sistema Trunking</vt:lpstr>
      <vt:lpstr>Programação do Rádio – Trunking System Key</vt:lpstr>
      <vt:lpstr>Programação do Rádio – Sistema Trunking</vt:lpstr>
      <vt:lpstr>Programação do Rádio – Canais de Controle</vt:lpstr>
      <vt:lpstr>Programação do Rádio – Ativar Phase 2 </vt:lpstr>
      <vt:lpstr>Programação do Rádio – Modulação C4FM</vt:lpstr>
      <vt:lpstr>Programação do Rádio – Grupos do Trunking</vt:lpstr>
      <vt:lpstr>Programação do Rádio – Designar o Canal para a Zona</vt:lpstr>
      <vt:lpstr>Programação do Rádio – Escrevendo o Codeplug</vt:lpstr>
      <vt:lpstr>Programação do Rádio – Clone Radio</vt:lpstr>
      <vt:lpstr>Programação do Rádio – Clone Express</vt:lpstr>
      <vt:lpstr>Resumo</vt:lpstr>
    </vt:vector>
  </TitlesOfParts>
  <Company>Motorola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APX Product Introduction</dc:title>
  <dc:creator>Dax Lopez / Josh Trifiletti</dc:creator>
  <cp:lastModifiedBy>e10889</cp:lastModifiedBy>
  <cp:revision>577</cp:revision>
  <dcterms:created xsi:type="dcterms:W3CDTF">2008-07-07T18:55:36Z</dcterms:created>
  <dcterms:modified xsi:type="dcterms:W3CDTF">2013-11-27T21:02:16Z</dcterms:modified>
</cp:coreProperties>
</file>

<file path=docProps/thumbnail.jpeg>
</file>